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56" r:id="rId2"/>
  </p:sldIdLst>
  <p:sldSz cx="32904113" cy="438832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822" userDrawn="1">
          <p15:clr>
            <a:srgbClr val="A4A3A4"/>
          </p15:clr>
        </p15:guide>
        <p15:guide id="2" pos="1036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2A72F88-A55F-6534-C6BF-FF9E569331A9}" name="Lakshman G" initials="R" userId="Lakshman G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howGuides="1">
      <p:cViewPr>
        <p:scale>
          <a:sx n="22" d="100"/>
          <a:sy n="22" d="100"/>
        </p:scale>
        <p:origin x="900" y="12"/>
      </p:cViewPr>
      <p:guideLst>
        <p:guide orient="horz" pos="13822"/>
        <p:guide pos="103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8/10/relationships/authors" Target="authors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BC87E4-7E73-400B-A050-F662CFA81438}" type="datetimeFigureOut">
              <a:rPr lang="en-CA" smtClean="0"/>
              <a:t>2024-07-27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26395E-A9FD-4639-8854-F3BA8D53B5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4467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387840" rtl="0" eaLnBrk="1" latinLnBrk="0" hangingPunct="1">
      <a:defRPr sz="5758" kern="1200">
        <a:solidFill>
          <a:schemeClr val="tx1"/>
        </a:solidFill>
        <a:latin typeface="+mn-lt"/>
        <a:ea typeface="+mn-ea"/>
        <a:cs typeface="+mn-cs"/>
      </a:defRPr>
    </a:lvl1pPr>
    <a:lvl2pPr marL="2193920" algn="l" defTabSz="4387840" rtl="0" eaLnBrk="1" latinLnBrk="0" hangingPunct="1">
      <a:defRPr sz="5758" kern="1200">
        <a:solidFill>
          <a:schemeClr val="tx1"/>
        </a:solidFill>
        <a:latin typeface="+mn-lt"/>
        <a:ea typeface="+mn-ea"/>
        <a:cs typeface="+mn-cs"/>
      </a:defRPr>
    </a:lvl2pPr>
    <a:lvl3pPr marL="4387840" algn="l" defTabSz="4387840" rtl="0" eaLnBrk="1" latinLnBrk="0" hangingPunct="1">
      <a:defRPr sz="5758" kern="1200">
        <a:solidFill>
          <a:schemeClr val="tx1"/>
        </a:solidFill>
        <a:latin typeface="+mn-lt"/>
        <a:ea typeface="+mn-ea"/>
        <a:cs typeface="+mn-cs"/>
      </a:defRPr>
    </a:lvl3pPr>
    <a:lvl4pPr marL="6581760" algn="l" defTabSz="4387840" rtl="0" eaLnBrk="1" latinLnBrk="0" hangingPunct="1">
      <a:defRPr sz="5758" kern="1200">
        <a:solidFill>
          <a:schemeClr val="tx1"/>
        </a:solidFill>
        <a:latin typeface="+mn-lt"/>
        <a:ea typeface="+mn-ea"/>
        <a:cs typeface="+mn-cs"/>
      </a:defRPr>
    </a:lvl4pPr>
    <a:lvl5pPr marL="8775680" algn="l" defTabSz="4387840" rtl="0" eaLnBrk="1" latinLnBrk="0" hangingPunct="1">
      <a:defRPr sz="5758" kern="1200">
        <a:solidFill>
          <a:schemeClr val="tx1"/>
        </a:solidFill>
        <a:latin typeface="+mn-lt"/>
        <a:ea typeface="+mn-ea"/>
        <a:cs typeface="+mn-cs"/>
      </a:defRPr>
    </a:lvl5pPr>
    <a:lvl6pPr marL="10969600" algn="l" defTabSz="4387840" rtl="0" eaLnBrk="1" latinLnBrk="0" hangingPunct="1">
      <a:defRPr sz="5758" kern="1200">
        <a:solidFill>
          <a:schemeClr val="tx1"/>
        </a:solidFill>
        <a:latin typeface="+mn-lt"/>
        <a:ea typeface="+mn-ea"/>
        <a:cs typeface="+mn-cs"/>
      </a:defRPr>
    </a:lvl6pPr>
    <a:lvl7pPr marL="13163520" algn="l" defTabSz="4387840" rtl="0" eaLnBrk="1" latinLnBrk="0" hangingPunct="1">
      <a:defRPr sz="5758" kern="1200">
        <a:solidFill>
          <a:schemeClr val="tx1"/>
        </a:solidFill>
        <a:latin typeface="+mn-lt"/>
        <a:ea typeface="+mn-ea"/>
        <a:cs typeface="+mn-cs"/>
      </a:defRPr>
    </a:lvl7pPr>
    <a:lvl8pPr marL="15357439" algn="l" defTabSz="4387840" rtl="0" eaLnBrk="1" latinLnBrk="0" hangingPunct="1">
      <a:defRPr sz="5758" kern="1200">
        <a:solidFill>
          <a:schemeClr val="tx1"/>
        </a:solidFill>
        <a:latin typeface="+mn-lt"/>
        <a:ea typeface="+mn-ea"/>
        <a:cs typeface="+mn-cs"/>
      </a:defRPr>
    </a:lvl8pPr>
    <a:lvl9pPr marL="17551359" algn="l" defTabSz="4387840" rtl="0" eaLnBrk="1" latinLnBrk="0" hangingPunct="1">
      <a:defRPr sz="575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26395E-A9FD-4639-8854-F3BA8D53B58B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8605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7809" y="7181824"/>
            <a:ext cx="27968496" cy="15277877"/>
          </a:xfrm>
        </p:spPr>
        <p:txBody>
          <a:bodyPr anchor="b"/>
          <a:lstStyle>
            <a:lvl1pPr algn="ctr">
              <a:defRPr sz="2159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3014" y="23048874"/>
            <a:ext cx="24678085" cy="10594961"/>
          </a:xfrm>
        </p:spPr>
        <p:txBody>
          <a:bodyPr/>
          <a:lstStyle>
            <a:lvl1pPr marL="0" indent="0" algn="ctr">
              <a:buNone/>
              <a:defRPr sz="8636"/>
            </a:lvl1pPr>
            <a:lvl2pPr marL="1645188" indent="0" algn="ctr">
              <a:buNone/>
              <a:defRPr sz="7197"/>
            </a:lvl2pPr>
            <a:lvl3pPr marL="3290377" indent="0" algn="ctr">
              <a:buNone/>
              <a:defRPr sz="6477"/>
            </a:lvl3pPr>
            <a:lvl4pPr marL="4935565" indent="0" algn="ctr">
              <a:buNone/>
              <a:defRPr sz="5757"/>
            </a:lvl4pPr>
            <a:lvl5pPr marL="6580754" indent="0" algn="ctr">
              <a:buNone/>
              <a:defRPr sz="5757"/>
            </a:lvl5pPr>
            <a:lvl6pPr marL="8225942" indent="0" algn="ctr">
              <a:buNone/>
              <a:defRPr sz="5757"/>
            </a:lvl6pPr>
            <a:lvl7pPr marL="9871131" indent="0" algn="ctr">
              <a:buNone/>
              <a:defRPr sz="5757"/>
            </a:lvl7pPr>
            <a:lvl8pPr marL="11516319" indent="0" algn="ctr">
              <a:buNone/>
              <a:defRPr sz="5757"/>
            </a:lvl8pPr>
            <a:lvl9pPr marL="13161508" indent="0" algn="ctr">
              <a:buNone/>
              <a:defRPr sz="575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9DCD-0421-4C8D-844B-0AD1745A6DE9}" type="datetimeFigureOut">
              <a:rPr lang="en-CA" smtClean="0"/>
              <a:t>2024-07-27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AF51F-4A08-4A14-AFDA-18A36D8820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8864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9DCD-0421-4C8D-844B-0AD1745A6DE9}" type="datetimeFigureOut">
              <a:rPr lang="en-CA" smtClean="0"/>
              <a:t>2024-07-27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AF51F-4A08-4A14-AFDA-18A36D8820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4428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47008" y="2336377"/>
            <a:ext cx="7094949" cy="371890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2159" y="2336377"/>
            <a:ext cx="20873547" cy="371890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9DCD-0421-4C8D-844B-0AD1745A6DE9}" type="datetimeFigureOut">
              <a:rPr lang="en-CA" smtClean="0"/>
              <a:t>2024-07-27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AF51F-4A08-4A14-AFDA-18A36D8820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3413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9DCD-0421-4C8D-844B-0AD1745A6DE9}" type="datetimeFigureOut">
              <a:rPr lang="en-CA" smtClean="0"/>
              <a:t>2024-07-27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AF51F-4A08-4A14-AFDA-18A36D8820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41505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022" y="10940354"/>
            <a:ext cx="28379797" cy="18254215"/>
          </a:xfrm>
        </p:spPr>
        <p:txBody>
          <a:bodyPr anchor="b"/>
          <a:lstStyle>
            <a:lvl1pPr>
              <a:defRPr sz="2159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022" y="29367261"/>
            <a:ext cx="28379797" cy="9599461"/>
          </a:xfrm>
        </p:spPr>
        <p:txBody>
          <a:bodyPr/>
          <a:lstStyle>
            <a:lvl1pPr marL="0" indent="0">
              <a:buNone/>
              <a:defRPr sz="8636">
                <a:solidFill>
                  <a:schemeClr val="tx1">
                    <a:tint val="82000"/>
                  </a:schemeClr>
                </a:solidFill>
              </a:defRPr>
            </a:lvl1pPr>
            <a:lvl2pPr marL="1645188" indent="0">
              <a:buNone/>
              <a:defRPr sz="7197">
                <a:solidFill>
                  <a:schemeClr val="tx1">
                    <a:tint val="82000"/>
                  </a:schemeClr>
                </a:solidFill>
              </a:defRPr>
            </a:lvl2pPr>
            <a:lvl3pPr marL="3290377" indent="0">
              <a:buNone/>
              <a:defRPr sz="6477">
                <a:solidFill>
                  <a:schemeClr val="tx1">
                    <a:tint val="82000"/>
                  </a:schemeClr>
                </a:solidFill>
              </a:defRPr>
            </a:lvl3pPr>
            <a:lvl4pPr marL="4935565" indent="0">
              <a:buNone/>
              <a:defRPr sz="5757">
                <a:solidFill>
                  <a:schemeClr val="tx1">
                    <a:tint val="82000"/>
                  </a:schemeClr>
                </a:solidFill>
              </a:defRPr>
            </a:lvl4pPr>
            <a:lvl5pPr marL="6580754" indent="0">
              <a:buNone/>
              <a:defRPr sz="5757">
                <a:solidFill>
                  <a:schemeClr val="tx1">
                    <a:tint val="82000"/>
                  </a:schemeClr>
                </a:solidFill>
              </a:defRPr>
            </a:lvl5pPr>
            <a:lvl6pPr marL="8225942" indent="0">
              <a:buNone/>
              <a:defRPr sz="5757">
                <a:solidFill>
                  <a:schemeClr val="tx1">
                    <a:tint val="82000"/>
                  </a:schemeClr>
                </a:solidFill>
              </a:defRPr>
            </a:lvl6pPr>
            <a:lvl7pPr marL="9871131" indent="0">
              <a:buNone/>
              <a:defRPr sz="5757">
                <a:solidFill>
                  <a:schemeClr val="tx1">
                    <a:tint val="82000"/>
                  </a:schemeClr>
                </a:solidFill>
              </a:defRPr>
            </a:lvl7pPr>
            <a:lvl8pPr marL="11516319" indent="0">
              <a:buNone/>
              <a:defRPr sz="5757">
                <a:solidFill>
                  <a:schemeClr val="tx1">
                    <a:tint val="82000"/>
                  </a:schemeClr>
                </a:solidFill>
              </a:defRPr>
            </a:lvl8pPr>
            <a:lvl9pPr marL="13161508" indent="0">
              <a:buNone/>
              <a:defRPr sz="5757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9DCD-0421-4C8D-844B-0AD1745A6DE9}" type="datetimeFigureOut">
              <a:rPr lang="en-CA" smtClean="0"/>
              <a:t>2024-07-27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AF51F-4A08-4A14-AFDA-18A36D8820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1719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2158" y="11681887"/>
            <a:ext cx="13984248" cy="278435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57707" y="11681887"/>
            <a:ext cx="13984248" cy="278435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9DCD-0421-4C8D-844B-0AD1745A6DE9}" type="datetimeFigureOut">
              <a:rPr lang="en-CA" smtClean="0"/>
              <a:t>2024-07-27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AF51F-4A08-4A14-AFDA-18A36D8820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01157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6444" y="2336387"/>
            <a:ext cx="28379797" cy="84820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6447" y="10757498"/>
            <a:ext cx="13919980" cy="5272083"/>
          </a:xfrm>
        </p:spPr>
        <p:txBody>
          <a:bodyPr anchor="b"/>
          <a:lstStyle>
            <a:lvl1pPr marL="0" indent="0">
              <a:buNone/>
              <a:defRPr sz="8636" b="1"/>
            </a:lvl1pPr>
            <a:lvl2pPr marL="1645188" indent="0">
              <a:buNone/>
              <a:defRPr sz="7197" b="1"/>
            </a:lvl2pPr>
            <a:lvl3pPr marL="3290377" indent="0">
              <a:buNone/>
              <a:defRPr sz="6477" b="1"/>
            </a:lvl3pPr>
            <a:lvl4pPr marL="4935565" indent="0">
              <a:buNone/>
              <a:defRPr sz="5757" b="1"/>
            </a:lvl4pPr>
            <a:lvl5pPr marL="6580754" indent="0">
              <a:buNone/>
              <a:defRPr sz="5757" b="1"/>
            </a:lvl5pPr>
            <a:lvl6pPr marL="8225942" indent="0">
              <a:buNone/>
              <a:defRPr sz="5757" b="1"/>
            </a:lvl6pPr>
            <a:lvl7pPr marL="9871131" indent="0">
              <a:buNone/>
              <a:defRPr sz="5757" b="1"/>
            </a:lvl7pPr>
            <a:lvl8pPr marL="11516319" indent="0">
              <a:buNone/>
              <a:defRPr sz="5757" b="1"/>
            </a:lvl8pPr>
            <a:lvl9pPr marL="13161508" indent="0">
              <a:buNone/>
              <a:defRPr sz="575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6447" y="16029581"/>
            <a:ext cx="13919980" cy="235770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57709" y="10757498"/>
            <a:ext cx="13988534" cy="5272083"/>
          </a:xfrm>
        </p:spPr>
        <p:txBody>
          <a:bodyPr anchor="b"/>
          <a:lstStyle>
            <a:lvl1pPr marL="0" indent="0">
              <a:buNone/>
              <a:defRPr sz="8636" b="1"/>
            </a:lvl1pPr>
            <a:lvl2pPr marL="1645188" indent="0">
              <a:buNone/>
              <a:defRPr sz="7197" b="1"/>
            </a:lvl2pPr>
            <a:lvl3pPr marL="3290377" indent="0">
              <a:buNone/>
              <a:defRPr sz="6477" b="1"/>
            </a:lvl3pPr>
            <a:lvl4pPr marL="4935565" indent="0">
              <a:buNone/>
              <a:defRPr sz="5757" b="1"/>
            </a:lvl4pPr>
            <a:lvl5pPr marL="6580754" indent="0">
              <a:buNone/>
              <a:defRPr sz="5757" b="1"/>
            </a:lvl5pPr>
            <a:lvl6pPr marL="8225942" indent="0">
              <a:buNone/>
              <a:defRPr sz="5757" b="1"/>
            </a:lvl6pPr>
            <a:lvl7pPr marL="9871131" indent="0">
              <a:buNone/>
              <a:defRPr sz="5757" b="1"/>
            </a:lvl7pPr>
            <a:lvl8pPr marL="11516319" indent="0">
              <a:buNone/>
              <a:defRPr sz="5757" b="1"/>
            </a:lvl8pPr>
            <a:lvl9pPr marL="13161508" indent="0">
              <a:buNone/>
              <a:defRPr sz="575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57709" y="16029581"/>
            <a:ext cx="13988534" cy="235770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9DCD-0421-4C8D-844B-0AD1745A6DE9}" type="datetimeFigureOut">
              <a:rPr lang="en-CA" smtClean="0"/>
              <a:t>2024-07-27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AF51F-4A08-4A14-AFDA-18A36D8820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1048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9DCD-0421-4C8D-844B-0AD1745A6DE9}" type="datetimeFigureOut">
              <a:rPr lang="en-CA" smtClean="0"/>
              <a:t>2024-07-27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AF51F-4A08-4A14-AFDA-18A36D8820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2305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9DCD-0421-4C8D-844B-0AD1745A6DE9}" type="datetimeFigureOut">
              <a:rPr lang="en-CA" smtClean="0"/>
              <a:t>2024-07-27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AF51F-4A08-4A14-AFDA-18A36D8820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1826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6443" y="2925551"/>
            <a:ext cx="10612433" cy="10239428"/>
          </a:xfrm>
        </p:spPr>
        <p:txBody>
          <a:bodyPr anchor="b"/>
          <a:lstStyle>
            <a:lvl1pPr>
              <a:defRPr sz="1151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88534" y="6318387"/>
            <a:ext cx="16657707" cy="31185560"/>
          </a:xfrm>
        </p:spPr>
        <p:txBody>
          <a:bodyPr/>
          <a:lstStyle>
            <a:lvl1pPr>
              <a:defRPr sz="11515"/>
            </a:lvl1pPr>
            <a:lvl2pPr>
              <a:defRPr sz="10076"/>
            </a:lvl2pPr>
            <a:lvl3pPr>
              <a:defRPr sz="8636"/>
            </a:lvl3pPr>
            <a:lvl4pPr>
              <a:defRPr sz="7197"/>
            </a:lvl4pPr>
            <a:lvl5pPr>
              <a:defRPr sz="7197"/>
            </a:lvl5pPr>
            <a:lvl6pPr>
              <a:defRPr sz="7197"/>
            </a:lvl6pPr>
            <a:lvl7pPr>
              <a:defRPr sz="7197"/>
            </a:lvl7pPr>
            <a:lvl8pPr>
              <a:defRPr sz="7197"/>
            </a:lvl8pPr>
            <a:lvl9pPr>
              <a:defRPr sz="719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6443" y="13164979"/>
            <a:ext cx="10612433" cy="24389752"/>
          </a:xfrm>
        </p:spPr>
        <p:txBody>
          <a:bodyPr/>
          <a:lstStyle>
            <a:lvl1pPr marL="0" indent="0">
              <a:buNone/>
              <a:defRPr sz="5757"/>
            </a:lvl1pPr>
            <a:lvl2pPr marL="1645188" indent="0">
              <a:buNone/>
              <a:defRPr sz="5038"/>
            </a:lvl2pPr>
            <a:lvl3pPr marL="3290377" indent="0">
              <a:buNone/>
              <a:defRPr sz="4318"/>
            </a:lvl3pPr>
            <a:lvl4pPr marL="4935565" indent="0">
              <a:buNone/>
              <a:defRPr sz="3598"/>
            </a:lvl4pPr>
            <a:lvl5pPr marL="6580754" indent="0">
              <a:buNone/>
              <a:defRPr sz="3598"/>
            </a:lvl5pPr>
            <a:lvl6pPr marL="8225942" indent="0">
              <a:buNone/>
              <a:defRPr sz="3598"/>
            </a:lvl6pPr>
            <a:lvl7pPr marL="9871131" indent="0">
              <a:buNone/>
              <a:defRPr sz="3598"/>
            </a:lvl7pPr>
            <a:lvl8pPr marL="11516319" indent="0">
              <a:buNone/>
              <a:defRPr sz="3598"/>
            </a:lvl8pPr>
            <a:lvl9pPr marL="13161508" indent="0">
              <a:buNone/>
              <a:defRPr sz="359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9DCD-0421-4C8D-844B-0AD1745A6DE9}" type="datetimeFigureOut">
              <a:rPr lang="en-CA" smtClean="0"/>
              <a:t>2024-07-27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AF51F-4A08-4A14-AFDA-18A36D8820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064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6443" y="2925551"/>
            <a:ext cx="10612433" cy="10239428"/>
          </a:xfrm>
        </p:spPr>
        <p:txBody>
          <a:bodyPr anchor="b"/>
          <a:lstStyle>
            <a:lvl1pPr>
              <a:defRPr sz="1151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88534" y="6318387"/>
            <a:ext cx="16657707" cy="31185560"/>
          </a:xfrm>
        </p:spPr>
        <p:txBody>
          <a:bodyPr anchor="t"/>
          <a:lstStyle>
            <a:lvl1pPr marL="0" indent="0">
              <a:buNone/>
              <a:defRPr sz="11515"/>
            </a:lvl1pPr>
            <a:lvl2pPr marL="1645188" indent="0">
              <a:buNone/>
              <a:defRPr sz="10076"/>
            </a:lvl2pPr>
            <a:lvl3pPr marL="3290377" indent="0">
              <a:buNone/>
              <a:defRPr sz="8636"/>
            </a:lvl3pPr>
            <a:lvl4pPr marL="4935565" indent="0">
              <a:buNone/>
              <a:defRPr sz="7197"/>
            </a:lvl4pPr>
            <a:lvl5pPr marL="6580754" indent="0">
              <a:buNone/>
              <a:defRPr sz="7197"/>
            </a:lvl5pPr>
            <a:lvl6pPr marL="8225942" indent="0">
              <a:buNone/>
              <a:defRPr sz="7197"/>
            </a:lvl6pPr>
            <a:lvl7pPr marL="9871131" indent="0">
              <a:buNone/>
              <a:defRPr sz="7197"/>
            </a:lvl7pPr>
            <a:lvl8pPr marL="11516319" indent="0">
              <a:buNone/>
              <a:defRPr sz="7197"/>
            </a:lvl8pPr>
            <a:lvl9pPr marL="13161508" indent="0">
              <a:buNone/>
              <a:defRPr sz="719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6443" y="13164979"/>
            <a:ext cx="10612433" cy="24389752"/>
          </a:xfrm>
        </p:spPr>
        <p:txBody>
          <a:bodyPr/>
          <a:lstStyle>
            <a:lvl1pPr marL="0" indent="0">
              <a:buNone/>
              <a:defRPr sz="5757"/>
            </a:lvl1pPr>
            <a:lvl2pPr marL="1645188" indent="0">
              <a:buNone/>
              <a:defRPr sz="5038"/>
            </a:lvl2pPr>
            <a:lvl3pPr marL="3290377" indent="0">
              <a:buNone/>
              <a:defRPr sz="4318"/>
            </a:lvl3pPr>
            <a:lvl4pPr marL="4935565" indent="0">
              <a:buNone/>
              <a:defRPr sz="3598"/>
            </a:lvl4pPr>
            <a:lvl5pPr marL="6580754" indent="0">
              <a:buNone/>
              <a:defRPr sz="3598"/>
            </a:lvl5pPr>
            <a:lvl6pPr marL="8225942" indent="0">
              <a:buNone/>
              <a:defRPr sz="3598"/>
            </a:lvl6pPr>
            <a:lvl7pPr marL="9871131" indent="0">
              <a:buNone/>
              <a:defRPr sz="3598"/>
            </a:lvl7pPr>
            <a:lvl8pPr marL="11516319" indent="0">
              <a:buNone/>
              <a:defRPr sz="3598"/>
            </a:lvl8pPr>
            <a:lvl9pPr marL="13161508" indent="0">
              <a:buNone/>
              <a:defRPr sz="359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9DCD-0421-4C8D-844B-0AD1745A6DE9}" type="datetimeFigureOut">
              <a:rPr lang="en-CA" smtClean="0"/>
              <a:t>2024-07-27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AF51F-4A08-4A14-AFDA-18A36D8820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3975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2158" y="2336387"/>
            <a:ext cx="28379797" cy="8482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2158" y="11681887"/>
            <a:ext cx="28379797" cy="27843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2158" y="40673293"/>
            <a:ext cx="7403425" cy="23363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1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7D9DCD-0421-4C8D-844B-0AD1745A6DE9}" type="datetimeFigureOut">
              <a:rPr lang="en-CA" smtClean="0"/>
              <a:t>2024-07-27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99488" y="40673293"/>
            <a:ext cx="11105138" cy="23363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1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38530" y="40673293"/>
            <a:ext cx="7403425" cy="23363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1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6AF51F-4A08-4A14-AFDA-18A36D88202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97239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3290377" rtl="0" eaLnBrk="1" latinLnBrk="0" hangingPunct="1">
        <a:lnSpc>
          <a:spcPct val="90000"/>
        </a:lnSpc>
        <a:spcBef>
          <a:spcPct val="0"/>
        </a:spcBef>
        <a:buNone/>
        <a:defRPr sz="158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594" indent="-822594" algn="l" defTabSz="3290377" rtl="0" eaLnBrk="1" latinLnBrk="0" hangingPunct="1">
        <a:lnSpc>
          <a:spcPct val="90000"/>
        </a:lnSpc>
        <a:spcBef>
          <a:spcPts val="3598"/>
        </a:spcBef>
        <a:buFont typeface="Arial" panose="020B0604020202020204" pitchFamily="34" charset="0"/>
        <a:buChar char="•"/>
        <a:defRPr sz="10076" kern="1200">
          <a:solidFill>
            <a:schemeClr val="tx1"/>
          </a:solidFill>
          <a:latin typeface="+mn-lt"/>
          <a:ea typeface="+mn-ea"/>
          <a:cs typeface="+mn-cs"/>
        </a:defRPr>
      </a:lvl1pPr>
      <a:lvl2pPr marL="2467783" indent="-822594" algn="l" defTabSz="3290377" rtl="0" eaLnBrk="1" latinLnBrk="0" hangingPunct="1">
        <a:lnSpc>
          <a:spcPct val="90000"/>
        </a:lnSpc>
        <a:spcBef>
          <a:spcPts val="1799"/>
        </a:spcBef>
        <a:buFont typeface="Arial" panose="020B0604020202020204" pitchFamily="34" charset="0"/>
        <a:buChar char="•"/>
        <a:defRPr sz="8636" kern="1200">
          <a:solidFill>
            <a:schemeClr val="tx1"/>
          </a:solidFill>
          <a:latin typeface="+mn-lt"/>
          <a:ea typeface="+mn-ea"/>
          <a:cs typeface="+mn-cs"/>
        </a:defRPr>
      </a:lvl2pPr>
      <a:lvl3pPr marL="4112971" indent="-822594" algn="l" defTabSz="3290377" rtl="0" eaLnBrk="1" latinLnBrk="0" hangingPunct="1">
        <a:lnSpc>
          <a:spcPct val="90000"/>
        </a:lnSpc>
        <a:spcBef>
          <a:spcPts val="1799"/>
        </a:spcBef>
        <a:buFont typeface="Arial" panose="020B0604020202020204" pitchFamily="34" charset="0"/>
        <a:buChar char="•"/>
        <a:defRPr sz="7197" kern="1200">
          <a:solidFill>
            <a:schemeClr val="tx1"/>
          </a:solidFill>
          <a:latin typeface="+mn-lt"/>
          <a:ea typeface="+mn-ea"/>
          <a:cs typeface="+mn-cs"/>
        </a:defRPr>
      </a:lvl3pPr>
      <a:lvl4pPr marL="5758160" indent="-822594" algn="l" defTabSz="3290377" rtl="0" eaLnBrk="1" latinLnBrk="0" hangingPunct="1">
        <a:lnSpc>
          <a:spcPct val="90000"/>
        </a:lnSpc>
        <a:spcBef>
          <a:spcPts val="1799"/>
        </a:spcBef>
        <a:buFont typeface="Arial" panose="020B0604020202020204" pitchFamily="34" charset="0"/>
        <a:buChar char="•"/>
        <a:defRPr sz="6477" kern="1200">
          <a:solidFill>
            <a:schemeClr val="tx1"/>
          </a:solidFill>
          <a:latin typeface="+mn-lt"/>
          <a:ea typeface="+mn-ea"/>
          <a:cs typeface="+mn-cs"/>
        </a:defRPr>
      </a:lvl4pPr>
      <a:lvl5pPr marL="7403348" indent="-822594" algn="l" defTabSz="3290377" rtl="0" eaLnBrk="1" latinLnBrk="0" hangingPunct="1">
        <a:lnSpc>
          <a:spcPct val="90000"/>
        </a:lnSpc>
        <a:spcBef>
          <a:spcPts val="1799"/>
        </a:spcBef>
        <a:buFont typeface="Arial" panose="020B0604020202020204" pitchFamily="34" charset="0"/>
        <a:buChar char="•"/>
        <a:defRPr sz="6477" kern="1200">
          <a:solidFill>
            <a:schemeClr val="tx1"/>
          </a:solidFill>
          <a:latin typeface="+mn-lt"/>
          <a:ea typeface="+mn-ea"/>
          <a:cs typeface="+mn-cs"/>
        </a:defRPr>
      </a:lvl5pPr>
      <a:lvl6pPr marL="9048537" indent="-822594" algn="l" defTabSz="3290377" rtl="0" eaLnBrk="1" latinLnBrk="0" hangingPunct="1">
        <a:lnSpc>
          <a:spcPct val="90000"/>
        </a:lnSpc>
        <a:spcBef>
          <a:spcPts val="1799"/>
        </a:spcBef>
        <a:buFont typeface="Arial" panose="020B0604020202020204" pitchFamily="34" charset="0"/>
        <a:buChar char="•"/>
        <a:defRPr sz="6477" kern="1200">
          <a:solidFill>
            <a:schemeClr val="tx1"/>
          </a:solidFill>
          <a:latin typeface="+mn-lt"/>
          <a:ea typeface="+mn-ea"/>
          <a:cs typeface="+mn-cs"/>
        </a:defRPr>
      </a:lvl6pPr>
      <a:lvl7pPr marL="10693725" indent="-822594" algn="l" defTabSz="3290377" rtl="0" eaLnBrk="1" latinLnBrk="0" hangingPunct="1">
        <a:lnSpc>
          <a:spcPct val="90000"/>
        </a:lnSpc>
        <a:spcBef>
          <a:spcPts val="1799"/>
        </a:spcBef>
        <a:buFont typeface="Arial" panose="020B0604020202020204" pitchFamily="34" charset="0"/>
        <a:buChar char="•"/>
        <a:defRPr sz="6477" kern="1200">
          <a:solidFill>
            <a:schemeClr val="tx1"/>
          </a:solidFill>
          <a:latin typeface="+mn-lt"/>
          <a:ea typeface="+mn-ea"/>
          <a:cs typeface="+mn-cs"/>
        </a:defRPr>
      </a:lvl7pPr>
      <a:lvl8pPr marL="12338914" indent="-822594" algn="l" defTabSz="3290377" rtl="0" eaLnBrk="1" latinLnBrk="0" hangingPunct="1">
        <a:lnSpc>
          <a:spcPct val="90000"/>
        </a:lnSpc>
        <a:spcBef>
          <a:spcPts val="1799"/>
        </a:spcBef>
        <a:buFont typeface="Arial" panose="020B0604020202020204" pitchFamily="34" charset="0"/>
        <a:buChar char="•"/>
        <a:defRPr sz="6477" kern="1200">
          <a:solidFill>
            <a:schemeClr val="tx1"/>
          </a:solidFill>
          <a:latin typeface="+mn-lt"/>
          <a:ea typeface="+mn-ea"/>
          <a:cs typeface="+mn-cs"/>
        </a:defRPr>
      </a:lvl8pPr>
      <a:lvl9pPr marL="13984102" indent="-822594" algn="l" defTabSz="3290377" rtl="0" eaLnBrk="1" latinLnBrk="0" hangingPunct="1">
        <a:lnSpc>
          <a:spcPct val="90000"/>
        </a:lnSpc>
        <a:spcBef>
          <a:spcPts val="1799"/>
        </a:spcBef>
        <a:buFont typeface="Arial" panose="020B0604020202020204" pitchFamily="34" charset="0"/>
        <a:buChar char="•"/>
        <a:defRPr sz="647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0377" rtl="0" eaLnBrk="1" latinLnBrk="0" hangingPunct="1">
        <a:defRPr sz="6477" kern="1200">
          <a:solidFill>
            <a:schemeClr val="tx1"/>
          </a:solidFill>
          <a:latin typeface="+mn-lt"/>
          <a:ea typeface="+mn-ea"/>
          <a:cs typeface="+mn-cs"/>
        </a:defRPr>
      </a:lvl1pPr>
      <a:lvl2pPr marL="1645188" algn="l" defTabSz="3290377" rtl="0" eaLnBrk="1" latinLnBrk="0" hangingPunct="1">
        <a:defRPr sz="6477" kern="1200">
          <a:solidFill>
            <a:schemeClr val="tx1"/>
          </a:solidFill>
          <a:latin typeface="+mn-lt"/>
          <a:ea typeface="+mn-ea"/>
          <a:cs typeface="+mn-cs"/>
        </a:defRPr>
      </a:lvl2pPr>
      <a:lvl3pPr marL="3290377" algn="l" defTabSz="3290377" rtl="0" eaLnBrk="1" latinLnBrk="0" hangingPunct="1">
        <a:defRPr sz="6477" kern="1200">
          <a:solidFill>
            <a:schemeClr val="tx1"/>
          </a:solidFill>
          <a:latin typeface="+mn-lt"/>
          <a:ea typeface="+mn-ea"/>
          <a:cs typeface="+mn-cs"/>
        </a:defRPr>
      </a:lvl3pPr>
      <a:lvl4pPr marL="4935565" algn="l" defTabSz="3290377" rtl="0" eaLnBrk="1" latinLnBrk="0" hangingPunct="1">
        <a:defRPr sz="6477" kern="1200">
          <a:solidFill>
            <a:schemeClr val="tx1"/>
          </a:solidFill>
          <a:latin typeface="+mn-lt"/>
          <a:ea typeface="+mn-ea"/>
          <a:cs typeface="+mn-cs"/>
        </a:defRPr>
      </a:lvl4pPr>
      <a:lvl5pPr marL="6580754" algn="l" defTabSz="3290377" rtl="0" eaLnBrk="1" latinLnBrk="0" hangingPunct="1">
        <a:defRPr sz="6477" kern="1200">
          <a:solidFill>
            <a:schemeClr val="tx1"/>
          </a:solidFill>
          <a:latin typeface="+mn-lt"/>
          <a:ea typeface="+mn-ea"/>
          <a:cs typeface="+mn-cs"/>
        </a:defRPr>
      </a:lvl5pPr>
      <a:lvl6pPr marL="8225942" algn="l" defTabSz="3290377" rtl="0" eaLnBrk="1" latinLnBrk="0" hangingPunct="1">
        <a:defRPr sz="6477" kern="1200">
          <a:solidFill>
            <a:schemeClr val="tx1"/>
          </a:solidFill>
          <a:latin typeface="+mn-lt"/>
          <a:ea typeface="+mn-ea"/>
          <a:cs typeface="+mn-cs"/>
        </a:defRPr>
      </a:lvl6pPr>
      <a:lvl7pPr marL="9871131" algn="l" defTabSz="3290377" rtl="0" eaLnBrk="1" latinLnBrk="0" hangingPunct="1">
        <a:defRPr sz="6477" kern="1200">
          <a:solidFill>
            <a:schemeClr val="tx1"/>
          </a:solidFill>
          <a:latin typeface="+mn-lt"/>
          <a:ea typeface="+mn-ea"/>
          <a:cs typeface="+mn-cs"/>
        </a:defRPr>
      </a:lvl7pPr>
      <a:lvl8pPr marL="11516319" algn="l" defTabSz="3290377" rtl="0" eaLnBrk="1" latinLnBrk="0" hangingPunct="1">
        <a:defRPr sz="6477" kern="1200">
          <a:solidFill>
            <a:schemeClr val="tx1"/>
          </a:solidFill>
          <a:latin typeface="+mn-lt"/>
          <a:ea typeface="+mn-ea"/>
          <a:cs typeface="+mn-cs"/>
        </a:defRPr>
      </a:lvl8pPr>
      <a:lvl9pPr marL="13161508" algn="l" defTabSz="3290377" rtl="0" eaLnBrk="1" latinLnBrk="0" hangingPunct="1">
        <a:defRPr sz="647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mailto:kamalziaulislam@yahoo.com" TargetMode="External"/><Relationship Id="rId13" Type="http://schemas.openxmlformats.org/officeDocument/2006/relationships/image" Target="../media/image8.png"/><Relationship Id="rId1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hyperlink" Target="mailto:kzislam@mun.ca" TargetMode="External"/><Relationship Id="rId12" Type="http://schemas.openxmlformats.org/officeDocument/2006/relationships/image" Target="../media/image7.png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10.png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hyperlink" Target="https://doi.org/10.1080/02763869.2018.1404391" TargetMode="External"/><Relationship Id="rId1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6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7ECAB1C-6CB3-20EC-93E6-C1A11FF33097}"/>
              </a:ext>
            </a:extLst>
          </p:cNvPr>
          <p:cNvSpPr txBox="1"/>
          <p:nvPr/>
        </p:nvSpPr>
        <p:spPr>
          <a:xfrm>
            <a:off x="533936" y="7250952"/>
            <a:ext cx="15661663" cy="9013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1000"/>
              </a:spcAft>
            </a:pPr>
            <a:r>
              <a:rPr lang="en-US" sz="2800" b="1" kern="100" dirty="0">
                <a:solidFill>
                  <a:schemeClr val="accent3"/>
                </a:solidFill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Streamflow</a:t>
            </a:r>
            <a:r>
              <a:rPr lang="en-US" sz="2800" b="1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8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forecasting is crucial for water management, including </a:t>
            </a:r>
            <a:r>
              <a:rPr lang="en-US" sz="2800" b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flood control</a:t>
            </a:r>
            <a:r>
              <a:rPr lang="en-CA" sz="2800" kern="0" baseline="300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1</a:t>
            </a:r>
            <a:r>
              <a:rPr lang="en-US" sz="2800" b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8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and </a:t>
            </a:r>
            <a:r>
              <a:rPr lang="en-US" sz="2800" b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drought</a:t>
            </a:r>
            <a:r>
              <a:rPr lang="en-CA" sz="2800" kern="0" baseline="300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2</a:t>
            </a:r>
            <a:r>
              <a:rPr lang="en-US" sz="2800" b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8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mitigation. Traditional hydrological models struggle with capturing the complexities of hydrological processes due to their limitations with nonlinear relationships. In contrast, </a:t>
            </a:r>
            <a:r>
              <a:rPr lang="en-US" sz="2800" b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deep learning models</a:t>
            </a:r>
            <a:r>
              <a:rPr lang="en-US" sz="28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particularly Long Short-Term Memory networks, excel in handling long-term dependencies and nonlinear patterns in data </a:t>
            </a:r>
            <a:r>
              <a:rPr lang="en-CA" sz="2800" kern="0" baseline="300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3</a:t>
            </a:r>
            <a:r>
              <a:rPr lang="en-US" sz="28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</a:t>
            </a:r>
          </a:p>
          <a:p>
            <a:pPr>
              <a:lnSpc>
                <a:spcPct val="107000"/>
              </a:lnSpc>
              <a:spcAft>
                <a:spcPts val="1000"/>
              </a:spcAft>
            </a:pPr>
            <a:endParaRPr lang="en-US" sz="200" kern="100" dirty="0">
              <a:effectLst/>
              <a:latin typeface="Calibri" panose="020F050202020403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1000"/>
              </a:spcAft>
            </a:pPr>
            <a:r>
              <a:rPr lang="en-US" sz="2800" b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Long Short-Term Memory (LSTM) </a:t>
            </a:r>
            <a:r>
              <a:rPr lang="en-US" sz="28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 a type of recurrent neural network (</a:t>
            </a:r>
            <a:r>
              <a:rPr lang="en-US" sz="2800" b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RNN</a:t>
            </a:r>
            <a:r>
              <a:rPr lang="en-US" sz="28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) architecture designed to capture long-term dependencies in sequential data, often used in natural language processing and </a:t>
            </a:r>
            <a:r>
              <a:rPr lang="en-US" sz="2800" b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time series prediction</a:t>
            </a:r>
            <a:r>
              <a:rPr lang="en-US" sz="28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tasks</a:t>
            </a:r>
            <a:r>
              <a:rPr lang="en-CA" sz="2800" kern="0" baseline="300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4</a:t>
            </a:r>
            <a:r>
              <a:rPr lang="en-US" sz="28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</a:t>
            </a:r>
          </a:p>
          <a:p>
            <a:pPr>
              <a:lnSpc>
                <a:spcPct val="107000"/>
              </a:lnSpc>
              <a:spcAft>
                <a:spcPts val="1000"/>
              </a:spcAft>
            </a:pPr>
            <a:endParaRPr lang="en-CA" sz="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1000"/>
              </a:spcAft>
            </a:pPr>
            <a:r>
              <a:rPr lang="en-US" sz="28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Speech recognition tasks leverage LSTMs for accurately transcribing spoken language and effectively handling long sequences, powering major systems like </a:t>
            </a:r>
            <a:r>
              <a:rPr lang="en-US" sz="2800" b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Apple's Siri, Microsoft's Cortana, and Amazon's Alexa</a:t>
            </a:r>
            <a:r>
              <a:rPr lang="en-CA" sz="2800" kern="0" baseline="300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5</a:t>
            </a:r>
            <a:r>
              <a:rPr lang="en-US" sz="28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Additionally, LSTMs are adept at time series prediction, forecasting forthcoming data points in series such as stock prices, weather patterns, and other </a:t>
            </a:r>
            <a:r>
              <a:rPr lang="en-US" sz="2800" b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time-dependent </a:t>
            </a:r>
            <a:r>
              <a:rPr lang="en-US" sz="28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datasets</a:t>
            </a:r>
            <a:r>
              <a:rPr lang="en-CA" sz="2800" kern="0" baseline="300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4</a:t>
            </a:r>
            <a:r>
              <a:rPr lang="en-US" sz="28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  <a:endParaRPr lang="en-CA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l">
              <a:lnSpc>
                <a:spcPct val="125000"/>
              </a:lnSpc>
            </a:pP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25000"/>
              </a:lnSpc>
              <a:spcAft>
                <a:spcPts val="800"/>
              </a:spcAft>
            </a:pPr>
            <a:r>
              <a:rPr lang="en-CA" sz="3500" b="1" kern="0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Objectives: </a:t>
            </a:r>
            <a:endParaRPr lang="en-CA" sz="3500" b="1" kern="100" dirty="0">
              <a:solidFill>
                <a:schemeClr val="tx2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  <a:ea typeface="Aptos" panose="020B0004020202020204" pitchFamily="34" charset="0"/>
              <a:cs typeface="Calibri" panose="020F0502020204030204" pitchFamily="34" charset="0"/>
            </a:endParaRPr>
          </a:p>
          <a:p>
            <a:pPr marL="1371600" lvl="2" indent="-457200">
              <a:lnSpc>
                <a:spcPct val="120000"/>
              </a:lnSpc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8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Develop an LSTM model for forecasting streamflow in the Upper Humber River, Newfoundland</a:t>
            </a:r>
            <a:r>
              <a:rPr lang="en-US" sz="2800" kern="0" dirty="0">
                <a:solidFill>
                  <a:srgbClr val="000000"/>
                </a:solidFill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endParaRPr lang="en-US" sz="2800" strike="sngStrike" kern="0" dirty="0">
              <a:solidFill>
                <a:srgbClr val="FF0000"/>
              </a:solidFill>
              <a:effectLst/>
              <a:highlight>
                <a:srgbClr val="FFFFFF"/>
              </a:highlight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1371600" lvl="2" indent="-457200">
              <a:lnSpc>
                <a:spcPct val="120000"/>
              </a:lnSpc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800" kern="0" dirty="0">
                <a:solidFill>
                  <a:srgbClr val="000000"/>
                </a:solidFill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Ev</a:t>
            </a:r>
            <a:r>
              <a:rPr lang="en-US" sz="28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aluate the performance of the LSTM model for streamflow forecasting.</a:t>
            </a:r>
          </a:p>
          <a:p>
            <a:pPr marL="1371600" lvl="2" indent="-457200">
              <a:lnSpc>
                <a:spcPct val="120000"/>
              </a:lnSpc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8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Compare the LSTM model with the previously calibrated SWAT model to determine relative performance and accuracy.</a:t>
            </a:r>
            <a:endParaRPr lang="en-CA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973D711-2419-45C1-54AD-981B76179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3629" y="15699742"/>
            <a:ext cx="8541884" cy="552739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E5F78417-0C56-2F3A-9091-0D240D56E989}"/>
              </a:ext>
            </a:extLst>
          </p:cNvPr>
          <p:cNvSpPr txBox="1"/>
          <p:nvPr/>
        </p:nvSpPr>
        <p:spPr>
          <a:xfrm>
            <a:off x="598768" y="385150"/>
            <a:ext cx="31708164" cy="563409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57150"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  <a:spcAft>
                <a:spcPts val="800"/>
              </a:spcAft>
            </a:pPr>
            <a:r>
              <a:rPr lang="en-US" sz="72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A comparative evaluation of streamflow prediction using the SWAT model and artificial intelligence </a:t>
            </a:r>
            <a:r>
              <a:rPr lang="en-US" sz="7200" b="1" dirty="0">
                <a:solidFill>
                  <a:schemeClr val="tx1"/>
                </a:solidFill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m</a:t>
            </a:r>
            <a:r>
              <a:rPr lang="en-US" sz="72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odel in the Upper Humber River Watershed, NL, Canada</a:t>
            </a:r>
            <a:endParaRPr lang="en-US" sz="7200" b="1" strike="sngStrike" dirty="0">
              <a:solidFill>
                <a:srgbClr val="FF0000"/>
              </a:solidFill>
              <a:effectLst/>
              <a:latin typeface="Calibri" panose="020F0502020204030204" pitchFamily="34" charset="0"/>
              <a:ea typeface="Aptos" panose="020B000402020202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10000"/>
              </a:lnSpc>
              <a:spcAft>
                <a:spcPts val="800"/>
              </a:spcAft>
            </a:pPr>
            <a:r>
              <a:rPr lang="en-CA" sz="4500" b="1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Kamal Islam</a:t>
            </a:r>
            <a:r>
              <a:rPr lang="en-CA" sz="4500" b="1" kern="100" baseline="300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CA" sz="4500" b="1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Lakshman Galagedara</a:t>
            </a:r>
            <a:r>
              <a:rPr lang="en-CA" sz="4500" b="1" kern="100" baseline="300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CA" sz="4500" b="1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Joseph Daraio</a:t>
            </a:r>
            <a:r>
              <a:rPr lang="en-CA" sz="4500" b="1" kern="100" baseline="300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CA" sz="4500" b="1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Mumtaz Cheema</a:t>
            </a:r>
            <a:r>
              <a:rPr lang="en-CA" sz="4500" b="1" kern="100" baseline="300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CA" sz="4500" b="1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Gabriela Sabau</a:t>
            </a:r>
            <a:r>
              <a:rPr lang="en-CA" sz="4500" b="1" kern="100" baseline="300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CA" sz="4500" b="1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algn="ctr">
              <a:lnSpc>
                <a:spcPct val="110000"/>
              </a:lnSpc>
              <a:spcAft>
                <a:spcPts val="800"/>
              </a:spcAft>
            </a:pPr>
            <a:r>
              <a:rPr lang="en-CA" sz="4500" kern="100" baseline="300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CA" sz="4500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School of Science and the Environment, Memorial University of Newfoundland, Corner Brook, NL, Canada</a:t>
            </a:r>
            <a:endParaRPr lang="en-CA" sz="4500" kern="1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0000"/>
              </a:lnSpc>
              <a:spcAft>
                <a:spcPts val="800"/>
              </a:spcAft>
            </a:pPr>
            <a:r>
              <a:rPr lang="en-CA" sz="4500" kern="100" baseline="300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4500" b="0" i="0" dirty="0">
                <a:solidFill>
                  <a:schemeClr val="accent1">
                    <a:lumMod val="50000"/>
                  </a:schemeClr>
                </a:solidFill>
                <a:effectLst/>
              </a:rPr>
              <a:t>Faculty of Engineering and Applied Science, Memorial University of Newfoundland, </a:t>
            </a:r>
            <a:r>
              <a:rPr lang="en-CA" sz="4500" b="0" i="0" dirty="0">
                <a:solidFill>
                  <a:schemeClr val="accent1">
                    <a:lumMod val="50000"/>
                  </a:schemeClr>
                </a:solidFill>
                <a:effectLst/>
              </a:rPr>
              <a:t>St. John’s, </a:t>
            </a:r>
            <a:r>
              <a:rPr lang="en-CA" sz="4500" kern="100" dirty="0">
                <a:solidFill>
                  <a:schemeClr val="accent1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NL, Canada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35A9C1A-B7E2-07C7-5F64-2ED43B9A3A41}"/>
              </a:ext>
            </a:extLst>
          </p:cNvPr>
          <p:cNvSpPr/>
          <p:nvPr/>
        </p:nvSpPr>
        <p:spPr>
          <a:xfrm>
            <a:off x="1" y="39065199"/>
            <a:ext cx="32904112" cy="48180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800" b="1" dirty="0">
                <a:solidFill>
                  <a:schemeClr val="accent5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CA" sz="18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D4D8F76C-2E32-3211-6391-8606724FDC18}"/>
              </a:ext>
            </a:extLst>
          </p:cNvPr>
          <p:cNvSpPr/>
          <p:nvPr/>
        </p:nvSpPr>
        <p:spPr>
          <a:xfrm>
            <a:off x="553964" y="6275251"/>
            <a:ext cx="15622622" cy="87548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16B5A18A-01E5-91DB-1C78-0C0D57F5AE18}"/>
              </a:ext>
            </a:extLst>
          </p:cNvPr>
          <p:cNvSpPr/>
          <p:nvPr/>
        </p:nvSpPr>
        <p:spPr>
          <a:xfrm>
            <a:off x="412917" y="16786901"/>
            <a:ext cx="6341137" cy="7521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LSTM Model  Architecture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5A34E9F3-4F2D-7883-7F5E-5B4B2917208F}"/>
              </a:ext>
            </a:extLst>
          </p:cNvPr>
          <p:cNvSpPr/>
          <p:nvPr/>
        </p:nvSpPr>
        <p:spPr>
          <a:xfrm>
            <a:off x="16739112" y="6249851"/>
            <a:ext cx="15851762" cy="9035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Results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40F750E3-435F-AEE1-25FD-7977B122E4A3}"/>
              </a:ext>
            </a:extLst>
          </p:cNvPr>
          <p:cNvSpPr/>
          <p:nvPr/>
        </p:nvSpPr>
        <p:spPr>
          <a:xfrm>
            <a:off x="16644740" y="34341720"/>
            <a:ext cx="15851762" cy="9035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Conclusion &amp; Future Direction 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FCA5A1D3-9BE8-5A9D-9970-5E3639D09123}"/>
              </a:ext>
            </a:extLst>
          </p:cNvPr>
          <p:cNvSpPr/>
          <p:nvPr/>
        </p:nvSpPr>
        <p:spPr>
          <a:xfrm>
            <a:off x="342900" y="21681331"/>
            <a:ext cx="15830549" cy="8738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Methodology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E6BF8036-3873-44DF-6A6B-0F38037595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359" y="17828355"/>
            <a:ext cx="4694621" cy="349284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F1698CD9-27E1-5036-56F1-C33B809567DF}"/>
              </a:ext>
            </a:extLst>
          </p:cNvPr>
          <p:cNvSpPr txBox="1"/>
          <p:nvPr/>
        </p:nvSpPr>
        <p:spPr>
          <a:xfrm>
            <a:off x="394856" y="21238356"/>
            <a:ext cx="700606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Figure 1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Schematic of a typical 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Artificial Neural Network (ANN) architecture</a:t>
            </a:r>
            <a:endParaRPr lang="en-CA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3F012C4-1400-4A14-BAD0-3D1FE7820D4C}"/>
              </a:ext>
            </a:extLst>
          </p:cNvPr>
          <p:cNvSpPr txBox="1"/>
          <p:nvPr/>
        </p:nvSpPr>
        <p:spPr>
          <a:xfrm>
            <a:off x="10722554" y="21240520"/>
            <a:ext cx="60682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Figure 2. The 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Long Short-Term Memory (LSTM) neural network.</a:t>
            </a:r>
            <a:endParaRPr lang="en-CA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4E74AF0-F395-7A39-7E74-AEEA0C942B41}"/>
              </a:ext>
            </a:extLst>
          </p:cNvPr>
          <p:cNvSpPr txBox="1"/>
          <p:nvPr/>
        </p:nvSpPr>
        <p:spPr>
          <a:xfrm>
            <a:off x="16696666" y="35568111"/>
            <a:ext cx="16031234" cy="3069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500"/>
              </a:spcAft>
            </a:pPr>
            <a:r>
              <a:rPr lang="en-US" sz="26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LSTM models </a:t>
            </a: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demonstrate robust predictive capabilities for streamflow forecasting in the Upper Humber River Watershed. However, data-driven models like </a:t>
            </a:r>
            <a:r>
              <a:rPr lang="en-US" sz="26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LSTM are limited i</a:t>
            </a: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n their ability to simulate other hydrological variables, unlike hydrological models such as SWAT model. </a:t>
            </a:r>
          </a:p>
          <a:p>
            <a:pPr>
              <a:lnSpc>
                <a:spcPct val="120000"/>
              </a:lnSpc>
              <a:spcAft>
                <a:spcPts val="500"/>
              </a:spcAft>
            </a:pP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Future research should prioritize the following areas :</a:t>
            </a:r>
          </a:p>
          <a:p>
            <a:pPr marL="800100" lvl="1" indent="-342900">
              <a:lnSpc>
                <a:spcPct val="120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Integration of Real-Time Data</a:t>
            </a: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: Incorporating real-time data concerning behavior of the stream flow under </a:t>
            </a:r>
            <a:r>
              <a:rPr lang="en-US" sz="26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human impact </a:t>
            </a: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, such as </a:t>
            </a:r>
            <a:r>
              <a:rPr lang="en-US" sz="26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pollution</a:t>
            </a: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E9A9DBF-4123-7074-1D6B-920992D2B4A7}"/>
              </a:ext>
            </a:extLst>
          </p:cNvPr>
          <p:cNvSpPr txBox="1"/>
          <p:nvPr/>
        </p:nvSpPr>
        <p:spPr>
          <a:xfrm>
            <a:off x="25937455" y="8787584"/>
            <a:ext cx="6966658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The features considered precipitation (P), mean temperature (Ta), maximum temperature (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Tmax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), minimum temperature (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Tmin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), relative humidity (RH), wind speed (WS), and streamflow (Q).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Q shows a strong </a:t>
            </a:r>
            <a:r>
              <a:rPr lang="en-US" sz="2800" b="1" i="0" dirty="0"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correlation</a:t>
            </a:r>
            <a:r>
              <a:rPr lang="en-US" sz="2800" b="0" i="0" dirty="0"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with P and Ta.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LSTM model input features - P and Ta</a:t>
            </a:r>
          </a:p>
          <a:p>
            <a:r>
              <a:rPr lang="en-US" sz="2800" dirty="0"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		                 output feature - Q</a:t>
            </a:r>
            <a:endParaRPr lang="en-US" sz="2800" b="0" i="0" dirty="0">
              <a:effectLst/>
              <a:highlight>
                <a:srgbClr val="FFFFFF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2E52F236-C9D7-21AC-5C3F-E7BDDADE2D6F}"/>
              </a:ext>
            </a:extLst>
          </p:cNvPr>
          <p:cNvSpPr/>
          <p:nvPr/>
        </p:nvSpPr>
        <p:spPr>
          <a:xfrm>
            <a:off x="1793885" y="39223737"/>
            <a:ext cx="6341137" cy="7521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References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31DF9156-F168-0961-589F-B85A9E39CA78}"/>
              </a:ext>
            </a:extLst>
          </p:cNvPr>
          <p:cNvSpPr/>
          <p:nvPr/>
        </p:nvSpPr>
        <p:spPr>
          <a:xfrm>
            <a:off x="13483003" y="39244166"/>
            <a:ext cx="6341137" cy="7521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Acknowledgement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C1AA37F4-0250-6347-38A1-75943F573E80}"/>
              </a:ext>
            </a:extLst>
          </p:cNvPr>
          <p:cNvSpPr/>
          <p:nvPr/>
        </p:nvSpPr>
        <p:spPr>
          <a:xfrm>
            <a:off x="25879661" y="39237826"/>
            <a:ext cx="6341137" cy="7521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Calibri" panose="020F0502020204030204" pitchFamily="34" charset="0"/>
                <a:cs typeface="Calibri" panose="020F0502020204030204" pitchFamily="34" charset="0"/>
              </a:rPr>
              <a:t>Contact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E5E6DE7E-D290-92B0-ED21-25C89C3AF0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25255" y="16736723"/>
            <a:ext cx="5393618" cy="4370690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33065F2F-C608-8D67-86AB-AFCF8191D017}"/>
              </a:ext>
            </a:extLst>
          </p:cNvPr>
          <p:cNvSpPr txBox="1"/>
          <p:nvPr/>
        </p:nvSpPr>
        <p:spPr>
          <a:xfrm>
            <a:off x="5797242" y="18454668"/>
            <a:ext cx="451355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LSTM consists of a series of cells, each containing </a:t>
            </a:r>
            <a:r>
              <a:rPr lang="en-US" sz="24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three gates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(input, forget, and output gates) that regulate the flow of information and maintain a cell state. 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AB537D70-3263-4ACD-2924-E5526086E9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48180" y="40305519"/>
            <a:ext cx="3230009" cy="734586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561208B8-5C9A-5858-1A59-DB33F3F8C5A4}"/>
              </a:ext>
            </a:extLst>
          </p:cNvPr>
          <p:cNvSpPr txBox="1"/>
          <p:nvPr/>
        </p:nvSpPr>
        <p:spPr>
          <a:xfrm>
            <a:off x="26136600" y="40357982"/>
            <a:ext cx="6243053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Kamal Ziaul Islam</a:t>
            </a:r>
          </a:p>
          <a:p>
            <a:pPr algn="ctr"/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Transdisciplinary Sustainability Doctoral Candidate</a:t>
            </a:r>
          </a:p>
          <a:p>
            <a:pPr algn="ctr"/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School of Science &amp; the Environment, Grenfell Campus, Memorial University of Newfoundland</a:t>
            </a:r>
            <a:endParaRPr lang="en-US" sz="2200" strike="sngStrike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Email: 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  <a:hlinkClick r:id="rId7"/>
              </a:rPr>
              <a:t>kzislam@mun.ca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  <a:hlinkClick r:id="rId8"/>
              </a:rPr>
              <a:t>kamalziaulislam@yahoo.com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9DEF158-1208-FA04-04B9-A89BBE5972FF}"/>
              </a:ext>
            </a:extLst>
          </p:cNvPr>
          <p:cNvSpPr txBox="1"/>
          <p:nvPr/>
        </p:nvSpPr>
        <p:spPr>
          <a:xfrm>
            <a:off x="16967131" y="31489558"/>
            <a:ext cx="80224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Figure 8. 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Correlation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between actual and simulated streamflow and data during (a) calibration, and (b) evaluation periods (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SWAT model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CA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38095770-8195-15D3-63A7-8D6461CE6CA3}"/>
              </a:ext>
            </a:extLst>
          </p:cNvPr>
          <p:cNvSpPr txBox="1"/>
          <p:nvPr/>
        </p:nvSpPr>
        <p:spPr>
          <a:xfrm>
            <a:off x="20045363" y="26902054"/>
            <a:ext cx="110194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Figure7. 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Correlation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between actual streamflow and data during training (a), validation (b), and testing (c) periods (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LSTM model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).</a:t>
            </a:r>
            <a:endParaRPr lang="en-CA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510CA10-B02A-893C-9099-CA090F509826}"/>
              </a:ext>
            </a:extLst>
          </p:cNvPr>
          <p:cNvSpPr txBox="1"/>
          <p:nvPr/>
        </p:nvSpPr>
        <p:spPr>
          <a:xfrm>
            <a:off x="26075129" y="21141674"/>
            <a:ext cx="60682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Figure 6. 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LSTM model learns from data and reduces loss over epochs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CA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6A3E14C-ECF0-F021-07BD-F5E5814A4436}"/>
              </a:ext>
            </a:extLst>
          </p:cNvPr>
          <p:cNvSpPr txBox="1"/>
          <p:nvPr/>
        </p:nvSpPr>
        <p:spPr>
          <a:xfrm>
            <a:off x="16978496" y="15103886"/>
            <a:ext cx="82296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Figure 5. 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Heatmap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showing the 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correlations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between climate variables and streamflow.</a:t>
            </a:r>
            <a:endParaRPr lang="en-CA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39EBB6F-07B7-8620-63D7-539775385821}"/>
              </a:ext>
            </a:extLst>
          </p:cNvPr>
          <p:cNvSpPr txBox="1"/>
          <p:nvPr/>
        </p:nvSpPr>
        <p:spPr>
          <a:xfrm>
            <a:off x="16801831" y="16965937"/>
            <a:ext cx="640107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0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LSTM model </a:t>
            </a:r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learns from data. </a:t>
            </a:r>
          </a:p>
          <a:p>
            <a:pPr algn="r"/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Loss reduces over epochs. 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FC6B163-30FE-8876-EC06-FD45F1E2CE74}"/>
              </a:ext>
            </a:extLst>
          </p:cNvPr>
          <p:cNvSpPr txBox="1"/>
          <p:nvPr/>
        </p:nvSpPr>
        <p:spPr>
          <a:xfrm>
            <a:off x="25416008" y="31405454"/>
            <a:ext cx="70776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Figure 9. 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LSTM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SWAT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model 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Hydrograph and </a:t>
            </a:r>
            <a:r>
              <a:rPr lang="en-CA" sz="1600" b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B</a:t>
            </a:r>
            <a:r>
              <a:rPr lang="en-CA" sz="1600" b="1" kern="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ox plot </a:t>
            </a:r>
            <a:r>
              <a:rPr lang="en-CA" sz="1600" kern="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comparing the actual flow values with the predicted flow values.</a:t>
            </a:r>
            <a:endParaRPr lang="en-CA" sz="1600" kern="100" dirty="0">
              <a:effectLst/>
              <a:latin typeface="Calibri" panose="020F0502020204030204" pitchFamily="34" charset="0"/>
              <a:ea typeface="Aptos" panose="020B0004020202020204" pitchFamily="34" charset="0"/>
              <a:cs typeface="Calibri" panose="020F0502020204030204" pitchFamily="34" charset="0"/>
            </a:endParaRPr>
          </a:p>
          <a:p>
            <a:pPr algn="ctr"/>
            <a:endParaRPr lang="en-CA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09CB3FF-D8D7-2FDE-1338-BB3B9B0EFED6}"/>
              </a:ext>
            </a:extLst>
          </p:cNvPr>
          <p:cNvSpPr txBox="1"/>
          <p:nvPr/>
        </p:nvSpPr>
        <p:spPr>
          <a:xfrm>
            <a:off x="18251846" y="18818568"/>
            <a:ext cx="496881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Table 1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LSTM Model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Evaluation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Metrics</a:t>
            </a:r>
            <a:endParaRPr lang="en-CA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3E2336A5-16AA-3AA8-DCEC-FB493ACFBB97}"/>
              </a:ext>
            </a:extLst>
          </p:cNvPr>
          <p:cNvSpPr txBox="1"/>
          <p:nvPr/>
        </p:nvSpPr>
        <p:spPr>
          <a:xfrm>
            <a:off x="16852579" y="32244272"/>
            <a:ext cx="15730779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LSTM demonstrates superior performance compared to SWAT in terms of </a:t>
            </a:r>
            <a:r>
              <a:rPr lang="en-US" sz="26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correlation coefficients </a:t>
            </a: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(Figures 7 and 8 ). </a:t>
            </a:r>
          </a:p>
          <a:p>
            <a:endParaRPr lang="en-US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A </a:t>
            </a:r>
            <a:r>
              <a:rPr lang="en-US" sz="2600" b="1" dirty="0">
                <a:latin typeface="Calibri" panose="020F0502020204030204" pitchFamily="34" charset="0"/>
                <a:cs typeface="Calibri" panose="020F0502020204030204" pitchFamily="34" charset="0"/>
              </a:rPr>
              <a:t>comparison</a:t>
            </a: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 of time series </a:t>
            </a:r>
            <a:r>
              <a:rPr lang="en-US" sz="2600" b="1" dirty="0">
                <a:latin typeface="Calibri" panose="020F0502020204030204" pitchFamily="34" charset="0"/>
                <a:cs typeface="Calibri" panose="020F0502020204030204" pitchFamily="34" charset="0"/>
              </a:rPr>
              <a:t>hydrograph </a:t>
            </a: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en-US" sz="2600" b="1" dirty="0">
                <a:latin typeface="Calibri" panose="020F0502020204030204" pitchFamily="34" charset="0"/>
                <a:cs typeface="Calibri" panose="020F0502020204030204" pitchFamily="34" charset="0"/>
              </a:rPr>
              <a:t> box plot </a:t>
            </a: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analyses between observed and predicted values from LSTM and SWAT models (Figure 9 ). This comparison highlights the models' accuracy and variability in predictions. 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D7564CA6-4180-A36C-2C61-2CD292F827C4}"/>
              </a:ext>
            </a:extLst>
          </p:cNvPr>
          <p:cNvSpPr txBox="1"/>
          <p:nvPr/>
        </p:nvSpPr>
        <p:spPr>
          <a:xfrm>
            <a:off x="1191026" y="40300064"/>
            <a:ext cx="10603577" cy="25525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7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(1)	</a:t>
            </a:r>
            <a:r>
              <a:rPr lang="en-CA" sz="1700" kern="100" dirty="0" err="1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Girihagama</a:t>
            </a:r>
            <a:r>
              <a:rPr lang="en-CA" sz="17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 </a:t>
            </a:r>
            <a:r>
              <a:rPr lang="en-CA" sz="17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et al (2022) </a:t>
            </a:r>
            <a:r>
              <a:rPr lang="en-CA" sz="1700" i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Neural </a:t>
            </a:r>
            <a:r>
              <a:rPr lang="en-CA" sz="1700" i="1" kern="100" dirty="0" err="1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Comput</a:t>
            </a:r>
            <a:r>
              <a:rPr lang="en-CA" sz="1700" i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 &amp; </a:t>
            </a:r>
            <a:r>
              <a:rPr lang="en-CA" sz="1700" i="1" kern="100" dirty="0" err="1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Applic</a:t>
            </a:r>
            <a:r>
              <a:rPr lang="en-CA" sz="17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, https://doi.org/10.1007/s00521-022-07523-8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7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(2)	Hunt </a:t>
            </a:r>
            <a:r>
              <a:rPr lang="en-CA" sz="17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et al. (2022) </a:t>
            </a:r>
            <a:r>
              <a:rPr lang="en-CA" sz="17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. </a:t>
            </a:r>
            <a:r>
              <a:rPr lang="en-CA" sz="1700" i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Hydrology and Earth System Sciences</a:t>
            </a:r>
            <a:r>
              <a:rPr lang="en-CA" sz="17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, https://doi.org/10.5194/hess-26-5449-2022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7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(3)	Shekar </a:t>
            </a:r>
            <a:r>
              <a:rPr lang="en-CA" sz="17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et al (2023) </a:t>
            </a:r>
            <a:r>
              <a:rPr lang="en-CA" sz="1700" i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 Water Infrastructure, Ecosystems and Society</a:t>
            </a:r>
            <a:r>
              <a:rPr lang="en-CA" sz="17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, https://doi.org/10.2166/aqua.2023.048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7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(4)	Van </a:t>
            </a:r>
            <a:r>
              <a:rPr lang="en-CA" sz="1700" kern="100" dirty="0" err="1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Houdt</a:t>
            </a:r>
            <a:r>
              <a:rPr lang="en-CA" sz="17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 </a:t>
            </a:r>
            <a:r>
              <a:rPr lang="en-CA" sz="17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et al (2020) </a:t>
            </a:r>
            <a:r>
              <a:rPr lang="en-CA" sz="17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. </a:t>
            </a:r>
            <a:r>
              <a:rPr lang="en-CA" sz="1700" i="1" kern="100" dirty="0" err="1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Artif</a:t>
            </a:r>
            <a:r>
              <a:rPr lang="en-CA" sz="1700" i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 </a:t>
            </a:r>
            <a:r>
              <a:rPr lang="en-CA" sz="1700" i="1" kern="100" dirty="0" err="1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Intell</a:t>
            </a:r>
            <a:r>
              <a:rPr lang="en-CA" sz="1700" i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 Rev</a:t>
            </a:r>
            <a:r>
              <a:rPr lang="en-CA" sz="17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, https://doi.org/10.1007/s10462-020-09838-1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AutoNum type="arabicParenBoth" startAt="5"/>
            </a:pPr>
            <a:r>
              <a:rPr lang="en-CA" sz="17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Hoy, M. B. (2018) Alexa, Siri, Cortana, and More: An Introduction to Voice Assistants. </a:t>
            </a:r>
            <a:r>
              <a:rPr lang="en-CA" sz="1700" i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Med Ref Serv Q</a:t>
            </a:r>
            <a:r>
              <a:rPr lang="en-CA" sz="17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, </a:t>
            </a:r>
            <a:r>
              <a:rPr lang="en-CA" sz="17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  <a:hlinkClick r:id="rId9"/>
              </a:rPr>
              <a:t>https://doi.org/10.1080/02763869.2018.1404391</a:t>
            </a:r>
            <a:r>
              <a:rPr lang="en-CA" sz="17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AutoNum type="arabicParenBoth" startAt="5"/>
            </a:pPr>
            <a:r>
              <a:rPr lang="fr-FR" sz="17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Islam et al (2024) Environ. </a:t>
            </a:r>
            <a:r>
              <a:rPr lang="fr-FR" sz="1700" kern="100" dirty="0" err="1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Res</a:t>
            </a:r>
            <a:r>
              <a:rPr lang="fr-FR" sz="17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. Commun. 6 055017, DOI 10.1088/2515-7620/ad495c</a:t>
            </a:r>
            <a:endParaRPr lang="en-CA" sz="1700" kern="100" dirty="0">
              <a:effectLst/>
              <a:latin typeface="Calibri" panose="020F0502020204030204" pitchFamily="34" charset="0"/>
              <a:ea typeface="Aptos" panose="020B0004020202020204" pitchFamily="34" charset="0"/>
              <a:cs typeface="Calibri" panose="020F0502020204030204" pitchFamily="34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69184FB-B62F-51AC-891A-69E39717824F}"/>
              </a:ext>
            </a:extLst>
          </p:cNvPr>
          <p:cNvSpPr txBox="1"/>
          <p:nvPr/>
        </p:nvSpPr>
        <p:spPr>
          <a:xfrm>
            <a:off x="21308849" y="39216853"/>
            <a:ext cx="42888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accent5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LSTM Model code GitHub link </a:t>
            </a:r>
            <a:endParaRPr lang="en-CA" sz="2200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94" name="Picture 93" descr="A qr code with red and black circles&#10;&#10;Description automatically generated">
            <a:extLst>
              <a:ext uri="{FF2B5EF4-FFF2-40B4-BE49-F238E27FC236}">
                <a16:creationId xmlns:a16="http://schemas.microsoft.com/office/drawing/2014/main" id="{98C9FDAA-101B-A241-D826-377846E9185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6984" y="39719099"/>
            <a:ext cx="1490427" cy="1490427"/>
          </a:xfrm>
          <a:prstGeom prst="rect">
            <a:avLst/>
          </a:prstGeom>
        </p:spPr>
      </p:pic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D37332D2-917F-74C6-8D80-C62F91F661E1}"/>
              </a:ext>
            </a:extLst>
          </p:cNvPr>
          <p:cNvCxnSpPr/>
          <p:nvPr/>
        </p:nvCxnSpPr>
        <p:spPr>
          <a:xfrm>
            <a:off x="16452850" y="7256206"/>
            <a:ext cx="0" cy="14276439"/>
          </a:xfrm>
          <a:prstGeom prst="line">
            <a:avLst/>
          </a:prstGeom>
          <a:ln w="28575"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607770AD-E2AB-3FBE-1EFE-9644D0C3B4E3}"/>
              </a:ext>
            </a:extLst>
          </p:cNvPr>
          <p:cNvCxnSpPr>
            <a:cxnSpLocks/>
          </p:cNvCxnSpPr>
          <p:nvPr/>
        </p:nvCxnSpPr>
        <p:spPr>
          <a:xfrm>
            <a:off x="16452850" y="22933207"/>
            <a:ext cx="0" cy="15671618"/>
          </a:xfrm>
          <a:prstGeom prst="line">
            <a:avLst/>
          </a:prstGeom>
          <a:ln w="28575"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7" name="Picture 106">
            <a:extLst>
              <a:ext uri="{FF2B5EF4-FFF2-40B4-BE49-F238E27FC236}">
                <a16:creationId xmlns:a16="http://schemas.microsoft.com/office/drawing/2014/main" id="{4FA51535-5B78-4D85-BE15-1F67B86345E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97475" y="22820057"/>
            <a:ext cx="15768967" cy="8870044"/>
          </a:xfrm>
          <a:prstGeom prst="rect">
            <a:avLst/>
          </a:prstGeom>
        </p:spPr>
      </p:pic>
      <p:sp>
        <p:nvSpPr>
          <p:cNvPr id="111" name="AutoShape 5">
            <a:extLst>
              <a:ext uri="{FF2B5EF4-FFF2-40B4-BE49-F238E27FC236}">
                <a16:creationId xmlns:a16="http://schemas.microsoft.com/office/drawing/2014/main" id="{40734941-950D-4568-3C30-0F9F25F286C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6298863" y="217884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112" name="Picture 111">
            <a:extLst>
              <a:ext uri="{FF2B5EF4-FFF2-40B4-BE49-F238E27FC236}">
                <a16:creationId xmlns:a16="http://schemas.microsoft.com/office/drawing/2014/main" id="{8D33AA10-BC4F-7CB3-240F-1BDA7A02976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7093312" y="27335738"/>
            <a:ext cx="7593981" cy="4147973"/>
          </a:xfrm>
          <a:prstGeom prst="rect">
            <a:avLst/>
          </a:prstGeom>
        </p:spPr>
      </p:pic>
      <p:sp>
        <p:nvSpPr>
          <p:cNvPr id="114" name="TextBox 113">
            <a:extLst>
              <a:ext uri="{FF2B5EF4-FFF2-40B4-BE49-F238E27FC236}">
                <a16:creationId xmlns:a16="http://schemas.microsoft.com/office/drawing/2014/main" id="{F426D56D-0526-8928-ADB9-D06EC147AC6E}"/>
              </a:ext>
            </a:extLst>
          </p:cNvPr>
          <p:cNvSpPr txBox="1"/>
          <p:nvPr/>
        </p:nvSpPr>
        <p:spPr>
          <a:xfrm>
            <a:off x="695403" y="23079343"/>
            <a:ext cx="28422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LSTM Model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55E5D9-77F3-FC9C-366F-929AEE9DF7A8}"/>
              </a:ext>
            </a:extLst>
          </p:cNvPr>
          <p:cNvSpPr txBox="1"/>
          <p:nvPr/>
        </p:nvSpPr>
        <p:spPr>
          <a:xfrm>
            <a:off x="12779458" y="41447332"/>
            <a:ext cx="8278792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Funding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: Industry, Energy and Technology of the Government of NL (IET Grant: 	5404-1962-102) and Memorial  University of Newfoundland and Labrador.</a:t>
            </a:r>
          </a:p>
          <a:p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Collaborators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: Department of Fisheries, Forestry and Agriculture, Government of Newfoundland and Labrador.</a:t>
            </a: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7C96422E-77ED-02A2-0B2C-2FF864BAC91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94149" y="40066173"/>
            <a:ext cx="1796712" cy="11956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D47170-A745-9DBA-D4BC-EDE522E5198E}"/>
              </a:ext>
            </a:extLst>
          </p:cNvPr>
          <p:cNvSpPr txBox="1"/>
          <p:nvPr/>
        </p:nvSpPr>
        <p:spPr>
          <a:xfrm>
            <a:off x="21298991" y="41323342"/>
            <a:ext cx="42888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accent5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SWAT Model info GitHub link </a:t>
            </a:r>
            <a:endParaRPr lang="en-CA" sz="2200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E63410-84A5-A094-048C-9A861C45901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2396685" y="41796419"/>
            <a:ext cx="1478047" cy="1437406"/>
          </a:xfrm>
          <a:prstGeom prst="rect">
            <a:avLst/>
          </a:prstGeom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4A73B5DB-20BD-E56E-BABC-6757C9230DC8}"/>
              </a:ext>
            </a:extLst>
          </p:cNvPr>
          <p:cNvSpPr/>
          <p:nvPr/>
        </p:nvSpPr>
        <p:spPr>
          <a:xfrm rot="16200000">
            <a:off x="23050720" y="17168595"/>
            <a:ext cx="1157286" cy="567170"/>
          </a:xfrm>
          <a:prstGeom prst="downArrow">
            <a:avLst/>
          </a:prstGeom>
          <a:solidFill>
            <a:schemeClr val="bg2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93FA12E-54E8-3B08-EB5A-D777821F1D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452719"/>
              </p:ext>
            </p:extLst>
          </p:nvPr>
        </p:nvGraphicFramePr>
        <p:xfrm>
          <a:off x="17002918" y="19296857"/>
          <a:ext cx="6756400" cy="1784350"/>
        </p:xfrm>
        <a:graphic>
          <a:graphicData uri="http://schemas.openxmlformats.org/drawingml/2006/table">
            <a:tbl>
              <a:tblPr firstRow="1" firstCol="1" bandRow="1"/>
              <a:tblGrid>
                <a:gridCol w="2926501">
                  <a:extLst>
                    <a:ext uri="{9D8B030D-6E8A-4147-A177-3AD203B41FA5}">
                      <a16:colId xmlns:a16="http://schemas.microsoft.com/office/drawing/2014/main" val="3995577076"/>
                    </a:ext>
                  </a:extLst>
                </a:gridCol>
                <a:gridCol w="1374183">
                  <a:extLst>
                    <a:ext uri="{9D8B030D-6E8A-4147-A177-3AD203B41FA5}">
                      <a16:colId xmlns:a16="http://schemas.microsoft.com/office/drawing/2014/main" val="3981187417"/>
                    </a:ext>
                  </a:extLst>
                </a:gridCol>
                <a:gridCol w="1514146">
                  <a:extLst>
                    <a:ext uri="{9D8B030D-6E8A-4147-A177-3AD203B41FA5}">
                      <a16:colId xmlns:a16="http://schemas.microsoft.com/office/drawing/2014/main" val="1893654790"/>
                    </a:ext>
                  </a:extLst>
                </a:gridCol>
                <a:gridCol w="941570">
                  <a:extLst>
                    <a:ext uri="{9D8B030D-6E8A-4147-A177-3AD203B41FA5}">
                      <a16:colId xmlns:a16="http://schemas.microsoft.com/office/drawing/2014/main" val="3960546473"/>
                    </a:ext>
                  </a:extLst>
                </a:gridCol>
              </a:tblGrid>
              <a:tr h="441325"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CA" sz="2200" b="1" kern="0" dirty="0">
                          <a:solidFill>
                            <a:srgbClr val="C04F15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Evaluation Metrics</a:t>
                      </a:r>
                      <a:endParaRPr lang="en-C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CA" sz="2200" b="1" kern="0">
                          <a:solidFill>
                            <a:srgbClr val="C04F15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Training</a:t>
                      </a:r>
                      <a:endParaRPr lang="en-C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CA" sz="2200" b="1" kern="0">
                          <a:solidFill>
                            <a:srgbClr val="C04F15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Validation</a:t>
                      </a:r>
                      <a:endParaRPr lang="en-C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CA" sz="2200" b="1" kern="0">
                          <a:solidFill>
                            <a:srgbClr val="C04F15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Test</a:t>
                      </a:r>
                      <a:endParaRPr lang="en-C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6495616"/>
                  </a:ext>
                </a:extLst>
              </a:tr>
              <a:tr h="388620"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CA" sz="1400" b="1" kern="0">
                          <a:solidFill>
                            <a:srgbClr val="215F9A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Nash-Sutcliffe Efficiency (NSE)</a:t>
                      </a:r>
                      <a:endParaRPr lang="en-C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CA" sz="1400" b="1" ker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0.95</a:t>
                      </a:r>
                      <a:endParaRPr lang="en-C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CA" sz="1400" b="1" ker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0.93</a:t>
                      </a:r>
                      <a:endParaRPr lang="en-C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CA" sz="1400" b="1" ker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0.93</a:t>
                      </a:r>
                      <a:endParaRPr lang="en-C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1203804"/>
                  </a:ext>
                </a:extLst>
              </a:tr>
              <a:tr h="367665"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CA" sz="1400" b="1" kern="0">
                          <a:solidFill>
                            <a:srgbClr val="215F9A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Root Mean Squared Error (RMSE)</a:t>
                      </a:r>
                      <a:endParaRPr lang="en-C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CA" sz="1400" b="1" ker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20.91</a:t>
                      </a:r>
                      <a:endParaRPr lang="en-C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CA" sz="1400" b="1" ker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24.22</a:t>
                      </a:r>
                      <a:endParaRPr lang="en-C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CA" sz="1400" b="1" ker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24.42</a:t>
                      </a:r>
                      <a:endParaRPr lang="en-C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0447807"/>
                  </a:ext>
                </a:extLst>
              </a:tr>
              <a:tr h="315595"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CA" sz="1400" b="1" kern="0">
                          <a:solidFill>
                            <a:srgbClr val="215F9A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Mean Absolute Error (MAE)</a:t>
                      </a:r>
                      <a:endParaRPr lang="en-C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CA" sz="1400" b="1" ker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8.60</a:t>
                      </a:r>
                      <a:endParaRPr lang="en-C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CA" sz="1400" b="1" ker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10.21</a:t>
                      </a:r>
                      <a:endParaRPr lang="en-C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CA" sz="1400" b="1" ker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9.68</a:t>
                      </a:r>
                      <a:endParaRPr lang="en-C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5525373"/>
                  </a:ext>
                </a:extLst>
              </a:tr>
              <a:tr h="271145"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CA" sz="1400" b="1" kern="0" dirty="0">
                          <a:solidFill>
                            <a:srgbClr val="215F9A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Coefficient of Determination (R</a:t>
                      </a:r>
                      <a:r>
                        <a:rPr lang="en-CA" sz="1400" b="1" kern="0" baseline="30000" dirty="0">
                          <a:solidFill>
                            <a:srgbClr val="215F9A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CA" sz="1400" b="1" kern="0" dirty="0">
                          <a:solidFill>
                            <a:srgbClr val="215F9A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C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CA" sz="1400" b="1" ker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0.95</a:t>
                      </a:r>
                      <a:endParaRPr lang="en-C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CA" sz="1400" b="1" kern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0.93</a:t>
                      </a:r>
                      <a:endParaRPr lang="en-CA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800"/>
                        </a:spcAft>
                      </a:pPr>
                      <a:r>
                        <a:rPr lang="en-CA" sz="1400" b="1" kern="0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0.93</a:t>
                      </a:r>
                      <a:endParaRPr lang="en-CA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280205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D20C8284-FEBD-E2DC-7BB4-83406C1697F7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6939119" y="21942425"/>
            <a:ext cx="15341390" cy="50134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396BFBD-AEC7-8D35-EDE9-00D08D5CD8B0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6832734" y="7340454"/>
            <a:ext cx="8798176" cy="76879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6007E10-05A7-06D3-1484-0F64E6D1AB2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782062" y="31789718"/>
            <a:ext cx="12612364" cy="709445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9D6293D-703E-8484-DE54-6745E7951C76}"/>
              </a:ext>
            </a:extLst>
          </p:cNvPr>
          <p:cNvSpPr txBox="1"/>
          <p:nvPr/>
        </p:nvSpPr>
        <p:spPr>
          <a:xfrm>
            <a:off x="618176" y="31583264"/>
            <a:ext cx="2646994" cy="518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SWAT Model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3F6B01-52AA-E549-F5D8-47FB18F4A3AC}"/>
              </a:ext>
            </a:extLst>
          </p:cNvPr>
          <p:cNvSpPr txBox="1"/>
          <p:nvPr/>
        </p:nvSpPr>
        <p:spPr>
          <a:xfrm>
            <a:off x="5133382" y="38086607"/>
            <a:ext cx="561173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Figure 4    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SWAT model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for the Upper Humber River Watershed</a:t>
            </a:r>
            <a:r>
              <a:rPr lang="en-US" sz="16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CA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43BC479-BBBE-D624-83B8-9DE7C72061F8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5374601" y="27285342"/>
            <a:ext cx="7380514" cy="4151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511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2965</TotalTime>
  <Words>968</Words>
  <Application>Microsoft Office PowerPoint</Application>
  <PresentationFormat>Custom</PresentationFormat>
  <Paragraphs>84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Islam, Kamal  Z.</dc:creator>
  <cp:lastModifiedBy>Islam, Kamal  Z.</cp:lastModifiedBy>
  <cp:revision>46</cp:revision>
  <dcterms:created xsi:type="dcterms:W3CDTF">2024-06-26T21:06:12Z</dcterms:created>
  <dcterms:modified xsi:type="dcterms:W3CDTF">2024-07-27T08:56:10Z</dcterms:modified>
</cp:coreProperties>
</file>

<file path=docProps/thumbnail.jpeg>
</file>